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oppins"/>
      <p:regular r:id="rId34"/>
      <p:bold r:id="rId35"/>
      <p:italic r:id="rId36"/>
      <p:boldItalic r:id="rId37"/>
    </p:embeddedFont>
    <p:embeddedFont>
      <p:font typeface="Poppins Light"/>
      <p:regular r:id="rId38"/>
      <p:bold r:id="rId39"/>
      <p:italic r:id="rId40"/>
      <p:boldItalic r:id="rId41"/>
    </p:embeddedFont>
    <p:embeddedFont>
      <p:font typeface="Poppins Medium"/>
      <p:regular r:id="rId42"/>
      <p:bold r:id="rId43"/>
      <p:italic r:id="rId44"/>
      <p:boldItalic r:id="rId45"/>
    </p:embeddedFont>
    <p:embeddedFont>
      <p:font typeface="Poppins SemiBold"/>
      <p:regular r:id="rId46"/>
      <p:bold r:id="rId47"/>
      <p:italic r:id="rId48"/>
      <p:boldItalic r:id="rId49"/>
    </p:embeddedFont>
    <p:embeddedFont>
      <p:font typeface="Comforta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italic.fntdata"/><Relationship Id="rId42" Type="http://schemas.openxmlformats.org/officeDocument/2006/relationships/font" Target="fonts/PoppinsMedium-regular.fntdata"/><Relationship Id="rId41" Type="http://schemas.openxmlformats.org/officeDocument/2006/relationships/font" Target="fonts/PoppinsLight-boldItalic.fntdata"/><Relationship Id="rId44" Type="http://schemas.openxmlformats.org/officeDocument/2006/relationships/font" Target="fonts/PoppinsMedium-italic.fntdata"/><Relationship Id="rId43" Type="http://schemas.openxmlformats.org/officeDocument/2006/relationships/font" Target="fonts/PoppinsMedium-bold.fntdata"/><Relationship Id="rId46" Type="http://schemas.openxmlformats.org/officeDocument/2006/relationships/font" Target="fonts/PoppinsSemiBold-regular.fntdata"/><Relationship Id="rId45" Type="http://schemas.openxmlformats.org/officeDocument/2006/relationships/font" Target="fonts/Poppins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italic.fntdata"/><Relationship Id="rId47" Type="http://schemas.openxmlformats.org/officeDocument/2006/relationships/font" Target="fonts/PoppinsSemiBold-bold.fntdata"/><Relationship Id="rId49" Type="http://schemas.openxmlformats.org/officeDocument/2006/relationships/font" Target="fonts/Poppi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PoppinsLight-bold.fntdata"/><Relationship Id="rId38" Type="http://schemas.openxmlformats.org/officeDocument/2006/relationships/font" Target="fonts/PoppinsLigh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mfortaa-bold.fntdata"/><Relationship Id="rId5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c4727ad4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c4727ad4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c4727ad4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c4727ad4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c4727ad4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c4727ad4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c5249bd6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c5249bd6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c5249bd6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c5249bd6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c54b2fb3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c54b2fb3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c54b2fb3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c54b2fb3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c54b2fb3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c54b2fb3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c54b2fb3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c54b2fb3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c54b2fb3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c54b2fb3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c4727ad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c4727ad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7eb24337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7eb24337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c54b2fb3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c54b2fb3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7eb24337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37eb24337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c54b2fb3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c54b2fb3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7eb24337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37eb24337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c54b2fb3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c54b2fb3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c4727ad4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c4727ad4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a79c1e9e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a79c1e9e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28d6e0a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528d6e0a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ab6502ea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ab6502e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c4727ad4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c4727ad4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c4727ad4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c4727ad4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c4727ad4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c4727ad4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c7cb867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c7cb867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c4727ad4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c4727ad4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c4727ad4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c4727ad4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hyperlink" Target="https://colab.research.google.com/" TargetMode="External"/><Relationship Id="rId5" Type="http://schemas.openxmlformats.org/officeDocument/2006/relationships/hyperlink" Target="https://kaggle.com/" TargetMode="External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hyperlink" Target="https://colab.research.google.com/" TargetMode="External"/><Relationship Id="rId5" Type="http://schemas.openxmlformats.org/officeDocument/2006/relationships/hyperlink" Target="https://kaggle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hyperlink" Target="https://github.com/AUTOMATIC1111/stable-diffusion-webui" TargetMode="External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Relationship Id="rId4" Type="http://schemas.openxmlformats.org/officeDocument/2006/relationships/image" Target="../media/image29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Relationship Id="rId4" Type="http://schemas.openxmlformats.org/officeDocument/2006/relationships/hyperlink" Target="https://dreamstudio.ai/generate" TargetMode="External"/><Relationship Id="rId5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hyperlink" Target="http://drive.google.com/file/d/1Yd_N5jJpWhzTsvnGts6b6qTi5f0IxQ9B/view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hyperlink" Target="https://github.com/Stability-AI/StableDiffusion" TargetMode="External"/><Relationship Id="rId5" Type="http://schemas.openxmlformats.org/officeDocument/2006/relationships/hyperlink" Target="https://github.com/Stability-AI/StableLM" TargetMode="External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hyperlink" Target="https://huggingface.co/spaces/stabilityai/stable-diffusion" TargetMode="External"/><Relationship Id="rId5" Type="http://schemas.openxmlformats.org/officeDocument/2006/relationships/hyperlink" Target="https://dreamstudio.ai/" TargetMode="External"/><Relationship Id="rId6" Type="http://schemas.openxmlformats.org/officeDocument/2006/relationships/hyperlink" Target="https://github.com/AUTOMATIC1111/stable-diffusion-webu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967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Head of Applied AI, Beans AI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4  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Methods, Jobs and Tools of Stable Diffusion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606" y="3429000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116350" y="167525"/>
            <a:ext cx="599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SemiBold"/>
                <a:ea typeface="Poppins SemiBold"/>
                <a:cs typeface="Poppins SemiBold"/>
                <a:sym typeface="Poppins SemiBold"/>
              </a:rPr>
              <a:t>Review of Deployment Options for SD WebUI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229325" y="795925"/>
            <a:ext cx="8603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can use three main hosting locations for</a:t>
            </a:r>
            <a:r>
              <a:rPr lang="en" sz="1500"/>
              <a:t> Stability Diffusion Tools as: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Google Colab</a:t>
            </a:r>
            <a:r>
              <a:rPr lang="en" sz="1500"/>
              <a:t>: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https://colab.research.google.com/</a:t>
            </a:r>
            <a:r>
              <a:rPr lang="en" sz="1500"/>
              <a:t> </a:t>
            </a:r>
            <a:br>
              <a:rPr lang="en" sz="1500"/>
            </a:br>
            <a:r>
              <a:rPr lang="en" sz="1500"/>
              <a:t>Most Preferred to run some quick code with almost zero setup cost.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Kaggle Kernels</a:t>
            </a:r>
            <a:r>
              <a:rPr lang="en" sz="1500"/>
              <a:t>: </a:t>
            </a:r>
            <a:r>
              <a:rPr lang="en" sz="1500" u="sng">
                <a:solidFill>
                  <a:schemeClr val="hlink"/>
                </a:solidFill>
                <a:hlinkClick r:id="rId5"/>
              </a:rPr>
              <a:t>https://kaggle.com/</a:t>
            </a:r>
            <a:r>
              <a:rPr lang="en" sz="1500"/>
              <a:t> </a:t>
            </a:r>
            <a:br>
              <a:rPr lang="en" sz="1500"/>
            </a:br>
            <a:r>
              <a:rPr lang="en" sz="1500"/>
              <a:t>Cheap and Good Enough for the purpose at hand.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StableStudio</a:t>
            </a:r>
            <a:r>
              <a:rPr lang="en" sz="1500"/>
              <a:t>: </a:t>
            </a:r>
            <a:r>
              <a:rPr lang="en" sz="1500">
                <a:solidFill>
                  <a:schemeClr val="dk1"/>
                </a:solidFill>
              </a:rPr>
              <a:t>Run in Local Machine with GPU</a:t>
            </a:r>
            <a:r>
              <a:rPr lang="en" sz="1500">
                <a:solidFill>
                  <a:schemeClr val="dk1"/>
                </a:solidFill>
              </a:rPr>
              <a:t>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RunPod.io: Official Infrastructure for this workshop.</a:t>
            </a:r>
            <a:br>
              <a:rPr b="1"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This is what we will use to experiment Stable Diffusion tools and WebUI. 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              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4"/>
                </a:solidFill>
              </a:rPr>
              <a:t>                Free Credit is available for us to use at RunPod.io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375" y="3575375"/>
            <a:ext cx="954008" cy="10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116350" y="167525"/>
            <a:ext cx="599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SemiBold"/>
                <a:ea typeface="Poppins SemiBold"/>
                <a:cs typeface="Poppins SemiBold"/>
                <a:sym typeface="Poppins SemiBold"/>
              </a:rPr>
              <a:t>Review of Deployment Options for SD WebUI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229325" y="795925"/>
            <a:ext cx="8603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can use three main hosting locations for Stability Diffusion Tools as: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Google Colab</a:t>
            </a:r>
            <a:r>
              <a:rPr lang="en" sz="1500"/>
              <a:t>: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https://colab.research.google.com/</a:t>
            </a:r>
            <a:r>
              <a:rPr lang="en" sz="1500"/>
              <a:t> </a:t>
            </a:r>
            <a:br>
              <a:rPr lang="en" sz="1500"/>
            </a:br>
            <a:r>
              <a:rPr lang="en" sz="1500"/>
              <a:t>Most Preferred to run some quick code with almost zero setup cost.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Kaggle Kernels</a:t>
            </a:r>
            <a:r>
              <a:rPr lang="en" sz="1500"/>
              <a:t>: </a:t>
            </a:r>
            <a:r>
              <a:rPr lang="en" sz="1500" u="sng">
                <a:solidFill>
                  <a:schemeClr val="hlink"/>
                </a:solidFill>
                <a:hlinkClick r:id="rId5"/>
              </a:rPr>
              <a:t>https://kaggle.com/</a:t>
            </a:r>
            <a:r>
              <a:rPr lang="en" sz="1500"/>
              <a:t> </a:t>
            </a:r>
            <a:br>
              <a:rPr lang="en" sz="1500"/>
            </a:br>
            <a:r>
              <a:rPr lang="en" sz="1500"/>
              <a:t>Cheap and Good Enough for the purpose at hand.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StableStudio</a:t>
            </a:r>
            <a:r>
              <a:rPr lang="en" sz="1500"/>
              <a:t>: </a:t>
            </a:r>
            <a:r>
              <a:rPr lang="en" sz="1500">
                <a:solidFill>
                  <a:schemeClr val="dk1"/>
                </a:solidFill>
              </a:rPr>
              <a:t>Run in Local Machine with GPU.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RunPod.io: Official Infrastructure for this workshop.</a:t>
            </a:r>
            <a:br>
              <a:rPr b="1"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This is what we will use to experiment Stable Diffusion tools and WebUI. 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              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4"/>
                </a:solidFill>
              </a:rPr>
              <a:t>                Free Credit is available for us to use at RunPod.io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Stable Diffusion WebUI: Great </a:t>
            </a: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Convenient</a:t>
            </a: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 Tool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229325" y="795925"/>
            <a:ext cx="8603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Developed by github user: Automatic1111. </a:t>
            </a:r>
            <a:br>
              <a:rPr lang="en" sz="1500"/>
            </a:br>
            <a:r>
              <a:rPr lang="en" sz="1500" u="sng">
                <a:solidFill>
                  <a:schemeClr val="hlink"/>
                </a:solidFill>
                <a:hlinkClick r:id="rId4"/>
              </a:rPr>
              <a:t>https://github.com/AUTOMATIC1111/stable-diffusion-webui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meant for </a:t>
            </a:r>
            <a:r>
              <a:rPr b="1" i="1" lang="en" sz="1500">
                <a:solidFill>
                  <a:schemeClr val="accent4"/>
                </a:solidFill>
              </a:rPr>
              <a:t>Users, Developers and Researchers</a:t>
            </a:r>
            <a:r>
              <a:rPr lang="en" sz="1500"/>
              <a:t> Alike.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UI is built using programmer friendly Gradio.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Huge feature list and dynamically added as new research pops!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Steps to get Up and Running:</a:t>
            </a:r>
            <a:br>
              <a:rPr lang="en" sz="1500"/>
            </a:br>
            <a:r>
              <a:rPr lang="en" sz="1500">
                <a:solidFill>
                  <a:schemeClr val="accent4"/>
                </a:solidFill>
              </a:rPr>
              <a:t>- g</a:t>
            </a:r>
            <a:r>
              <a:rPr i="1" lang="en" sz="1500">
                <a:solidFill>
                  <a:schemeClr val="accent4"/>
                </a:solidFill>
              </a:rPr>
              <a:t>it clone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i="1" lang="en" sz="1500">
                <a:solidFill>
                  <a:schemeClr val="accent4"/>
                </a:solidFill>
              </a:rPr>
              <a:t>- download models from huggingface repository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i="1" lang="en" sz="1500">
                <a:solidFill>
                  <a:schemeClr val="accent4"/>
                </a:solidFill>
              </a:rPr>
              <a:t>- launch.py</a:t>
            </a:r>
            <a:r>
              <a:rPr i="1" lang="en" sz="1500"/>
              <a:t> </a:t>
            </a:r>
            <a:endParaRPr i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Simply change the code and introduce your own experiments.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is ready sandbox for developing your own research.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use </a:t>
            </a:r>
            <a:r>
              <a:rPr b="1" i="1" lang="en" sz="1500">
                <a:solidFill>
                  <a:schemeClr val="accent4"/>
                </a:solidFill>
              </a:rPr>
              <a:t>–share to </a:t>
            </a:r>
            <a:r>
              <a:rPr b="1" i="1" lang="en" sz="1500">
                <a:solidFill>
                  <a:schemeClr val="accent4"/>
                </a:solidFill>
              </a:rPr>
              <a:t>launch</a:t>
            </a:r>
            <a:r>
              <a:rPr b="1" i="1" lang="en" sz="1500">
                <a:solidFill>
                  <a:schemeClr val="accent4"/>
                </a:solidFill>
              </a:rPr>
              <a:t>.py</a:t>
            </a:r>
            <a:r>
              <a:rPr lang="en" sz="1500"/>
              <a:t> and you will have publicly shared url.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Needs GPU access to run Diffusion Iterations.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will run Stable Diffusion WebUI from RunPod.io instance. </a:t>
            </a:r>
            <a:endParaRPr sz="150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171" y="636725"/>
            <a:ext cx="2658024" cy="267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Stable Diffusion WebUI: Great </a:t>
            </a: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Intuition in </a:t>
            </a: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UI 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387900" y="4132325"/>
            <a:ext cx="29028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UI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Easily Extensible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674199"/>
            <a:ext cx="8124073" cy="33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RunPod: Run </a:t>
            </a: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Stable Diffusion WebUI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387900" y="835400"/>
            <a:ext cx="59919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Hope Everybody has RunPod instance running.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 to RunPod Instance and Upload/Open the notebook named: </a:t>
            </a:r>
            <a:br>
              <a:rPr lang="en" sz="1500"/>
            </a:b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4"/>
                </a:solidFill>
              </a:rPr>
              <a:t>Module_4_Stable_Diffusion_WebUI_A1111.ipynb</a:t>
            </a:r>
            <a:endParaRPr b="1" i="1"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Run the whole Notebook from top to bottom. </a:t>
            </a:r>
            <a:br>
              <a:rPr lang="en" sz="1500"/>
            </a:br>
            <a:r>
              <a:rPr lang="en" sz="1500"/>
              <a:t>(It might take 15 minutes for whole thing)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Click on the HuggingFace Gradio App Link. </a:t>
            </a:r>
            <a:br>
              <a:rPr lang="en" sz="1500"/>
            </a:br>
            <a:r>
              <a:rPr lang="en" sz="1500"/>
              <a:t>(Let the Notebook be running)</a:t>
            </a:r>
            <a:br>
              <a:rPr lang="en" sz="1500"/>
            </a:b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Make Sure to </a:t>
            </a:r>
            <a:r>
              <a:rPr b="1" i="1" lang="en" sz="1500">
                <a:solidFill>
                  <a:schemeClr val="accent4"/>
                </a:solidFill>
              </a:rPr>
              <a:t>Terminate the RunPod Instance</a:t>
            </a:r>
            <a:r>
              <a:rPr lang="en" sz="1500"/>
              <a:t> after use.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125" y="1545750"/>
            <a:ext cx="1469300" cy="13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500" y="3667125"/>
            <a:ext cx="52578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Stable Diffusion WebUI: Anyone Stuck?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387900" y="835400"/>
            <a:ext cx="59919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Checkpoint:  </a:t>
            </a:r>
            <a:endParaRPr sz="15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accent4"/>
                </a:solidFill>
              </a:rPr>
              <a:t>Everybody is able to get to WebUI? Need Assistance?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976" y="1411677"/>
            <a:ext cx="6898826" cy="321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891275" y="4744450"/>
            <a:ext cx="7524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*If anyone is stuck, move them to Kaggle.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Stable Diffusion WebUI: Why are we using WebUI?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387900" y="835400"/>
            <a:ext cx="53952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need to understand </a:t>
            </a:r>
            <a:r>
              <a:rPr b="1" i="1" lang="en" sz="1500">
                <a:solidFill>
                  <a:schemeClr val="accent4"/>
                </a:solidFill>
              </a:rPr>
              <a:t>lots of new concepts and techniques</a:t>
            </a:r>
            <a:r>
              <a:rPr lang="en" sz="1500"/>
              <a:t> which are built on top of Stable Diffusion.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i="1" lang="en" sz="1500">
                <a:solidFill>
                  <a:schemeClr val="accent4"/>
                </a:solidFill>
              </a:rPr>
              <a:t>To demonstrate</a:t>
            </a:r>
            <a:r>
              <a:rPr lang="en" sz="1500"/>
              <a:t> all the concepts built on top of Stable Diffusion.</a:t>
            </a:r>
            <a:endParaRPr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</a:t>
            </a:r>
            <a:r>
              <a:rPr b="1" i="1" lang="en" sz="1500">
                <a:solidFill>
                  <a:schemeClr val="accent4"/>
                </a:solidFill>
              </a:rPr>
              <a:t>easiest way to verify your idea</a:t>
            </a:r>
            <a:r>
              <a:rPr lang="en" sz="1500"/>
              <a:t> and build new type of tool on the fly with minimal code change.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WebUI is the </a:t>
            </a:r>
            <a:r>
              <a:rPr b="1" i="1" lang="en" sz="1500">
                <a:solidFill>
                  <a:schemeClr val="accent4"/>
                </a:solidFill>
              </a:rPr>
              <a:t>fastest way to integrate</a:t>
            </a:r>
            <a:r>
              <a:rPr lang="en" sz="1500"/>
              <a:t> with other people/researchers/platforms models or code.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</a:t>
            </a:r>
            <a:r>
              <a:rPr lang="en" sz="1500"/>
              <a:t>imply b</a:t>
            </a:r>
            <a:r>
              <a:rPr lang="en" sz="1500"/>
              <a:t>ecause you </a:t>
            </a:r>
            <a:r>
              <a:rPr b="1" i="1" lang="en" sz="1500">
                <a:solidFill>
                  <a:schemeClr val="accent4"/>
                </a:solidFill>
              </a:rPr>
              <a:t>can change the code</a:t>
            </a:r>
            <a:r>
              <a:rPr lang="en" sz="1500"/>
              <a:t> as per your organizations need. 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explain the nuances of </a:t>
            </a:r>
            <a:r>
              <a:rPr b="1" i="1" lang="en" sz="1500">
                <a:solidFill>
                  <a:schemeClr val="accent4"/>
                </a:solidFill>
              </a:rPr>
              <a:t>Prompt Engineering for Images generation.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Last, but not least, </a:t>
            </a:r>
            <a:r>
              <a:rPr b="1" i="1" lang="en" sz="1500">
                <a:solidFill>
                  <a:schemeClr val="accent4"/>
                </a:solidFill>
              </a:rPr>
              <a:t>it is Awesome!</a:t>
            </a:r>
            <a:endParaRPr b="1" i="1"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825" y="976025"/>
            <a:ext cx="2765476" cy="370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Stable Diffusion WebUI: Text-2-Image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367500" y="733350"/>
            <a:ext cx="59919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basic use of Stable Diffusion.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Quick Tour of Text-2-Image WebUI.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25" y="1452625"/>
            <a:ext cx="5320375" cy="34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/>
        </p:nvSpPr>
        <p:spPr>
          <a:xfrm>
            <a:off x="6108250" y="614425"/>
            <a:ext cx="2858700" cy="4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Checkpoints: Models available.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Text Prompt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Negative Prompt: Request to avoid specific concept.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Sampling Steps: Timesteps from diffusion model. More the better.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Batch Count: # of images.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Restore Faces: To refine faces.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Dimension: Self-explanatory, but model dependent. Up-sampler is an option.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CFG Scale: in-a-bit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Seed: -1(Random seed), else fixed provided value to reproduce the same output.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DEMO</a:t>
            </a:r>
            <a:endParaRPr b="1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Prompt Engineering with Stable Diffusion</a:t>
            </a:r>
            <a:endParaRPr b="1" sz="1700">
              <a:solidFill>
                <a:srgbClr val="474747"/>
              </a:solidFill>
              <a:highlight>
                <a:srgbClr val="FFFEFE"/>
              </a:highlight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387900" y="835400"/>
            <a:ext cx="59919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Similar to LLMs prompt Engineering, but nuanced.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Unlike LLMs, it much more iterative because: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accent4"/>
                </a:solidFill>
              </a:rPr>
              <a:t>Solutions are built on top of each other.</a:t>
            </a:r>
            <a:endParaRPr i="1" sz="1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Components of Image generation Prompt:</a:t>
            </a:r>
            <a:br>
              <a:rPr lang="en" sz="1500"/>
            </a:br>
            <a:r>
              <a:rPr b="1" i="1" lang="en" sz="1500">
                <a:solidFill>
                  <a:schemeClr val="accent4"/>
                </a:solidFill>
              </a:rPr>
              <a:t>Subject</a:t>
            </a:r>
            <a:r>
              <a:rPr i="1" lang="en" sz="1500">
                <a:solidFill>
                  <a:schemeClr val="accent4"/>
                </a:solidFill>
              </a:rPr>
              <a:t>(normally a noun)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b="1" i="1" lang="en" sz="1500">
                <a:solidFill>
                  <a:schemeClr val="accent4"/>
                </a:solidFill>
              </a:rPr>
              <a:t>Description of Subject</a:t>
            </a:r>
            <a:r>
              <a:rPr i="1" lang="en" sz="1500">
                <a:solidFill>
                  <a:schemeClr val="accent4"/>
                </a:solidFill>
              </a:rPr>
              <a:t>(normally a phenomenon or a verb)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b="1" i="1" lang="en" sz="1500">
                <a:solidFill>
                  <a:schemeClr val="accent4"/>
                </a:solidFill>
              </a:rPr>
              <a:t>Style </a:t>
            </a:r>
            <a:r>
              <a:rPr i="1" lang="en" sz="1500">
                <a:solidFill>
                  <a:schemeClr val="accent4"/>
                </a:solidFill>
              </a:rPr>
              <a:t>(3D, oil painting, Van </a:t>
            </a:r>
            <a:r>
              <a:rPr i="1" lang="en" sz="1500">
                <a:solidFill>
                  <a:schemeClr val="accent4"/>
                </a:solidFill>
              </a:rPr>
              <a:t>Gogh, Sketch</a:t>
            </a:r>
            <a:r>
              <a:rPr i="1" lang="en" sz="1500">
                <a:solidFill>
                  <a:schemeClr val="accent4"/>
                </a:solidFill>
              </a:rPr>
              <a:t> etc.)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b="1" i="1" lang="en" sz="1500">
                <a:solidFill>
                  <a:schemeClr val="accent4"/>
                </a:solidFill>
              </a:rPr>
              <a:t>Instrumentation </a:t>
            </a:r>
            <a:r>
              <a:rPr i="1" lang="en" sz="1500">
                <a:solidFill>
                  <a:schemeClr val="accent4"/>
                </a:solidFill>
              </a:rPr>
              <a:t>(Camera name, parameters f1.8, 50mm etc.)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b="1" i="1" lang="en" sz="1500">
                <a:solidFill>
                  <a:schemeClr val="accent4"/>
                </a:solidFill>
              </a:rPr>
              <a:t>Quality </a:t>
            </a:r>
            <a:r>
              <a:rPr i="1" lang="en" sz="1500">
                <a:solidFill>
                  <a:schemeClr val="accent4"/>
                </a:solidFill>
              </a:rPr>
              <a:t> (4k, HD, 3D, Super Resolution, Photorealism)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Central Idea:</a:t>
            </a:r>
            <a:br>
              <a:rPr lang="en" sz="1500"/>
            </a:br>
            <a:r>
              <a:rPr b="1" i="1" lang="en" sz="1500">
                <a:solidFill>
                  <a:schemeClr val="accent4"/>
                </a:solidFill>
              </a:rPr>
              <a:t>Don’t be lazy</a:t>
            </a:r>
            <a:r>
              <a:rPr i="1" lang="en" sz="1500">
                <a:solidFill>
                  <a:schemeClr val="accent4"/>
                </a:solidFill>
              </a:rPr>
              <a:t>, Write in detailed manner. 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b="1" i="1" lang="en" sz="1500">
                <a:solidFill>
                  <a:schemeClr val="accent4"/>
                </a:solidFill>
              </a:rPr>
              <a:t>Don’t be too general,</a:t>
            </a:r>
            <a:r>
              <a:rPr i="1" lang="en" sz="1500">
                <a:solidFill>
                  <a:schemeClr val="accent4"/>
                </a:solidFill>
              </a:rPr>
              <a:t> be specific if needed. 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b="1" i="1" lang="en" sz="1500">
                <a:solidFill>
                  <a:schemeClr val="accent4"/>
                </a:solidFill>
              </a:rPr>
              <a:t>Learn i</a:t>
            </a:r>
            <a:r>
              <a:rPr i="1" lang="en" sz="1500">
                <a:solidFill>
                  <a:schemeClr val="accent4"/>
                </a:solidFill>
              </a:rPr>
              <a:t>t, it is quite an Art, not much science!</a:t>
            </a:r>
            <a:r>
              <a:rPr lang="en" sz="1500"/>
              <a:t> </a:t>
            </a:r>
            <a:br>
              <a:rPr lang="en" sz="1500"/>
            </a:br>
            <a:br>
              <a:rPr lang="en" sz="1500"/>
            </a:br>
            <a:endParaRPr sz="1500"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725" y="864050"/>
            <a:ext cx="2723374" cy="2680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6245675" y="3748775"/>
            <a:ext cx="26943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Prompt: </a:t>
            </a:r>
            <a:br>
              <a:rPr lang="en"/>
            </a:br>
            <a:r>
              <a:rPr i="1" lang="en">
                <a:solidFill>
                  <a:schemeClr val="accent1"/>
                </a:solidFill>
              </a:rPr>
              <a:t>Futuristic lots of ai robots doing cool things, neon style, hyperdetailed, cinematic, intricate, sharp, focus</a:t>
            </a:r>
            <a:endParaRPr i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Analyzing Prompts with Prompt Matrix </a:t>
            </a:r>
            <a:endParaRPr b="1" sz="1700">
              <a:solidFill>
                <a:srgbClr val="474747"/>
              </a:solidFill>
              <a:highlight>
                <a:srgbClr val="FFFEFE"/>
              </a:highlight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475025" y="835400"/>
            <a:ext cx="83049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Prompt Matrix is a technique in Stable Diffusion, </a:t>
            </a:r>
            <a:r>
              <a:rPr lang="en" sz="1500"/>
              <a:t>which can be used to: </a:t>
            </a:r>
            <a:br>
              <a:rPr lang="en" sz="1500"/>
            </a:br>
            <a:r>
              <a:rPr i="1" lang="en" sz="1500">
                <a:solidFill>
                  <a:schemeClr val="accent4"/>
                </a:solidFill>
              </a:rPr>
              <a:t>Generate images with combination of thoughts with one Prompt</a:t>
            </a:r>
            <a:br>
              <a:rPr i="1" lang="en" sz="1500">
                <a:solidFill>
                  <a:schemeClr val="accent4"/>
                </a:solidFill>
              </a:rPr>
            </a:br>
            <a:endParaRPr i="1"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Imagine We are trying to find right combination of concepts in prompt, Prompt Matrix is amazing technique to employ.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Example: We want to generate Image of Landscape as:</a:t>
            </a:r>
            <a:br>
              <a:rPr lang="en" sz="1500"/>
            </a:br>
            <a:r>
              <a:rPr lang="en" sz="1500"/>
              <a:t>We want to evaluate combination of:</a:t>
            </a:r>
            <a:br>
              <a:rPr lang="en" sz="1500"/>
            </a:br>
            <a:r>
              <a:rPr lang="en" sz="1500"/>
              <a:t>	</a:t>
            </a:r>
            <a:r>
              <a:rPr b="1" i="1" lang="en" sz="1500">
                <a:solidFill>
                  <a:schemeClr val="accent4"/>
                </a:solidFill>
              </a:rPr>
              <a:t>River (and/or) Mountain (and/or) Wooden Cabin</a:t>
            </a:r>
            <a:endParaRPr b="1" i="1"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Following Prompts need to be entered one by one to generate images as:</a:t>
            </a:r>
            <a:br>
              <a:rPr lang="en" sz="1500"/>
            </a:br>
            <a:r>
              <a:rPr lang="en" sz="1500"/>
              <a:t>A beautiful realistic landscape by the river.</a:t>
            </a:r>
            <a:br>
              <a:rPr lang="en" sz="1500"/>
            </a:br>
            <a:r>
              <a:rPr lang="en" sz="1500"/>
              <a:t>A beautiful realistic landscape by the river  and Mountain .</a:t>
            </a:r>
            <a:br>
              <a:rPr lang="en" sz="1500"/>
            </a:br>
            <a:r>
              <a:rPr lang="en" sz="1500"/>
              <a:t>A beautiful realistic landscape by the river  and Mountain Wooden Cabin</a:t>
            </a:r>
            <a:br>
              <a:rPr lang="en" sz="1500"/>
            </a:br>
            <a:r>
              <a:rPr lang="en" sz="1500">
                <a:solidFill>
                  <a:schemeClr val="dk1"/>
                </a:solidFill>
              </a:rPr>
              <a:t>A beautiful realistic landscape by the river  and Wooden Cabin</a:t>
            </a:r>
            <a:br>
              <a:rPr lang="en" sz="1500"/>
            </a:br>
            <a:r>
              <a:rPr lang="en" sz="1500"/>
              <a:t>Many more combinations..!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Or Single Prompt with all the above optional concepts as:</a:t>
            </a:r>
            <a:br>
              <a:rPr lang="en" sz="1500"/>
            </a:br>
            <a:r>
              <a:rPr i="1" lang="en" sz="1500">
                <a:solidFill>
                  <a:schemeClr val="accent4"/>
                </a:solidFill>
              </a:rPr>
              <a:t>A beautiful realistic landscape | by the river   | and Mountain  | Wooden Cabin</a:t>
            </a:r>
            <a:endParaRPr i="1" sz="1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Module 4 Purpose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810850" y="761700"/>
            <a:ext cx="7649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 of this module is:</a:t>
            </a:r>
            <a:br>
              <a:rPr lang="en"/>
            </a:br>
            <a:r>
              <a:rPr i="1" lang="en">
                <a:solidFill>
                  <a:schemeClr val="accent4"/>
                </a:solidFill>
              </a:rPr>
              <a:t>Hands-On Exercises and Encouraging People to Try the ideas themselves.</a:t>
            </a:r>
            <a:endParaRPr i="1">
              <a:solidFill>
                <a:schemeClr val="accent4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64550" y="1425325"/>
            <a:ext cx="7150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Train Stable Diffusion from Scratch? Yes and No!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How to Train Stable Diffusion at Scale.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Ethical Implications of Training a Stable Diffusion Models.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Stability.ai: OpenAI, but much better!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DreamStudio and StableStudio: Blessings of Stable Diffusion.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WebUI Introduction and Purpose.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Running Automatic1111 WebUI on RunPod GPU Environment.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Analyzing Prompts, Prompts Matrix.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Prompt Strengths and Weights.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Prompt Editing and Blending for Stable Diffusion.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Understanding and Using XYZ Plots for Stable Diffusion.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Analyzing Prompts with Prompt Matrix </a:t>
            </a:r>
            <a:endParaRPr b="1" sz="1700">
              <a:solidFill>
                <a:srgbClr val="474747"/>
              </a:solidFill>
              <a:highlight>
                <a:srgbClr val="FFFEFE"/>
              </a:highlight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475025" y="4114500"/>
            <a:ext cx="83049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Prompt for Prompt Matrix generation: </a:t>
            </a:r>
            <a:br>
              <a:rPr lang="en" sz="1500"/>
            </a:br>
            <a:r>
              <a:rPr i="1" lang="en" sz="1500">
                <a:solidFill>
                  <a:schemeClr val="accent4"/>
                </a:solidFill>
              </a:rPr>
              <a:t>A beautiful realistic landscape | by the river   | and Mountain  | Wooden Cabin</a:t>
            </a:r>
            <a:endParaRPr i="1"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in one shot! Power of Prompt Matrix!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950" y="661075"/>
            <a:ext cx="7279475" cy="35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Prompt Strength and Weights</a:t>
            </a:r>
            <a:endParaRPr b="1" sz="1700">
              <a:solidFill>
                <a:srgbClr val="474747"/>
              </a:solidFill>
              <a:highlight>
                <a:srgbClr val="FFFEFE"/>
              </a:highlight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235500" y="835400"/>
            <a:ext cx="86133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</a:t>
            </a:r>
            <a:r>
              <a:rPr i="1" lang="en" sz="1500">
                <a:solidFill>
                  <a:schemeClr val="accent4"/>
                </a:solidFill>
              </a:rPr>
              <a:t>Emphasize and De-</a:t>
            </a:r>
            <a:r>
              <a:rPr i="1" lang="en" sz="1500">
                <a:solidFill>
                  <a:schemeClr val="accent4"/>
                </a:solidFill>
              </a:rPr>
              <a:t>Emphasize</a:t>
            </a:r>
            <a:r>
              <a:rPr lang="en" sz="1500"/>
              <a:t> particular concept in the prompt.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Emphasize: Surround the concept with ()         </a:t>
            </a:r>
            <a:r>
              <a:rPr lang="en" sz="1500">
                <a:solidFill>
                  <a:schemeClr val="accent4"/>
                </a:solidFill>
              </a:rPr>
              <a:t>#default increase in weight by 10%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To De-Emphasize: Surround the concept with [ ]   </a:t>
            </a:r>
            <a:r>
              <a:rPr lang="en" sz="1500">
                <a:solidFill>
                  <a:schemeClr val="accent4"/>
                </a:solidFill>
              </a:rPr>
              <a:t>#default decrease in weight by 10%</a:t>
            </a:r>
            <a:br>
              <a:rPr lang="en" sz="1500">
                <a:solidFill>
                  <a:schemeClr val="accent4"/>
                </a:solidFill>
              </a:rPr>
            </a:b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To given custom Weights to particular concept, use the weights as: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(concept </a:t>
            </a:r>
            <a:r>
              <a:rPr b="1" i="1" lang="en" sz="1500">
                <a:solidFill>
                  <a:schemeClr val="accent4"/>
                </a:solidFill>
              </a:rPr>
              <a:t>:weight</a:t>
            </a:r>
            <a:r>
              <a:rPr lang="en" sz="1500">
                <a:solidFill>
                  <a:schemeClr val="dk1"/>
                </a:solidFill>
              </a:rPr>
              <a:t>)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Examples: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 fruit basket having Apples, grapes, Oranges and Strawberry.          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 fruit basket having Apples, grapes, Oranges and </a:t>
            </a:r>
            <a:r>
              <a:rPr lang="en" sz="1500">
                <a:solidFill>
                  <a:schemeClr val="dk1"/>
                </a:solidFill>
                <a:highlight>
                  <a:schemeClr val="accent6"/>
                </a:highlight>
              </a:rPr>
              <a:t>(Strawberry:1.1)</a:t>
            </a:r>
            <a:r>
              <a:rPr lang="en" sz="1500">
                <a:solidFill>
                  <a:schemeClr val="dk1"/>
                </a:solidFill>
              </a:rPr>
              <a:t>. 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 fruit basket having Apples, </a:t>
            </a:r>
            <a:r>
              <a:rPr lang="en" sz="1500">
                <a:solidFill>
                  <a:schemeClr val="dk1"/>
                </a:solidFill>
                <a:highlight>
                  <a:schemeClr val="accent6"/>
                </a:highlight>
              </a:rPr>
              <a:t>[grapes], </a:t>
            </a:r>
            <a:r>
              <a:rPr lang="en" sz="1500">
                <a:solidFill>
                  <a:schemeClr val="dk1"/>
                </a:solidFill>
              </a:rPr>
              <a:t>Oranges and Strawberry.        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A fruit basket having Apples, </a:t>
            </a:r>
            <a:r>
              <a:rPr lang="en" sz="1500">
                <a:solidFill>
                  <a:schemeClr val="dk1"/>
                </a:solidFill>
                <a:highlight>
                  <a:schemeClr val="accent6"/>
                </a:highlight>
              </a:rPr>
              <a:t>[grapes],</a:t>
            </a:r>
            <a:r>
              <a:rPr lang="en" sz="1500">
                <a:solidFill>
                  <a:schemeClr val="dk1"/>
                </a:solidFill>
              </a:rPr>
              <a:t> Oranges and </a:t>
            </a:r>
            <a:r>
              <a:rPr lang="en" sz="1500">
                <a:solidFill>
                  <a:schemeClr val="dk1"/>
                </a:solidFill>
                <a:highlight>
                  <a:schemeClr val="accent6"/>
                </a:highlight>
              </a:rPr>
              <a:t>(Strawberry:1.1)</a:t>
            </a:r>
            <a:r>
              <a:rPr lang="en" sz="1500">
                <a:solidFill>
                  <a:schemeClr val="dk1"/>
                </a:solidFill>
              </a:rPr>
              <a:t>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Demo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7" name="Google Shape;267;p33"/>
          <p:cNvSpPr txBox="1"/>
          <p:nvPr/>
        </p:nvSpPr>
        <p:spPr>
          <a:xfrm>
            <a:off x="6509525" y="3127850"/>
            <a:ext cx="21870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</a:rPr>
              <a:t>#Default weight of 1.0</a:t>
            </a:r>
            <a:endParaRPr sz="13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</a:rPr>
              <a:t>#More Strawberry</a:t>
            </a:r>
            <a:endParaRPr sz="13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</a:rPr>
              <a:t>#Less grapes</a:t>
            </a:r>
            <a:endParaRPr sz="13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4"/>
                </a:solidFill>
              </a:rPr>
              <a:t>#More Strawberry and less grapes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Prompt Strength and Weights - Experiments</a:t>
            </a:r>
            <a:endParaRPr b="1" sz="1700">
              <a:solidFill>
                <a:srgbClr val="474747"/>
              </a:solidFill>
              <a:highlight>
                <a:srgbClr val="FFFEFE"/>
              </a:highlight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35500" y="2843050"/>
            <a:ext cx="440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 fruit basket having Banana, </a:t>
            </a:r>
            <a:r>
              <a:rPr lang="en" sz="1500">
                <a:solidFill>
                  <a:schemeClr val="dk1"/>
                </a:solidFill>
                <a:highlight>
                  <a:schemeClr val="accent6"/>
                </a:highlight>
              </a:rPr>
              <a:t>[grapes],</a:t>
            </a:r>
            <a:r>
              <a:rPr lang="en" sz="1500">
                <a:solidFill>
                  <a:schemeClr val="dk1"/>
                </a:solidFill>
              </a:rPr>
              <a:t> Oranges and </a:t>
            </a:r>
            <a:r>
              <a:rPr lang="en" sz="1500">
                <a:solidFill>
                  <a:schemeClr val="dk1"/>
                </a:solidFill>
                <a:highlight>
                  <a:schemeClr val="accent6"/>
                </a:highlight>
              </a:rPr>
              <a:t>(Strawberry:1.2)</a:t>
            </a:r>
            <a:r>
              <a:rPr lang="en" sz="1500">
                <a:solidFill>
                  <a:schemeClr val="dk1"/>
                </a:solidFill>
              </a:rPr>
              <a:t>. </a:t>
            </a:r>
            <a:r>
              <a:rPr lang="en" sz="1300">
                <a:solidFill>
                  <a:schemeClr val="accent4"/>
                </a:solidFill>
              </a:rPr>
              <a:t>#More Strawberry, less grapes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7" name="Google Shape;277;p34"/>
          <p:cNvSpPr txBox="1"/>
          <p:nvPr/>
        </p:nvSpPr>
        <p:spPr>
          <a:xfrm>
            <a:off x="349700" y="601100"/>
            <a:ext cx="4095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 fruit basket having Banana, grapes, Oranges and Strawberry.  </a:t>
            </a:r>
            <a:r>
              <a:rPr lang="en" sz="1300">
                <a:solidFill>
                  <a:schemeClr val="accent4"/>
                </a:solidFill>
              </a:rPr>
              <a:t>#Default weight of 1.0</a:t>
            </a:r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4772450" y="601100"/>
            <a:ext cx="41361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 fruit basket having Banana, grapes, Oranges and </a:t>
            </a:r>
            <a:r>
              <a:rPr lang="en" sz="1500">
                <a:solidFill>
                  <a:schemeClr val="dk1"/>
                </a:solidFill>
                <a:highlight>
                  <a:schemeClr val="accent6"/>
                </a:highlight>
              </a:rPr>
              <a:t>(Strawberry:1.2)</a:t>
            </a:r>
            <a:r>
              <a:rPr lang="en" sz="1500">
                <a:solidFill>
                  <a:schemeClr val="dk1"/>
                </a:solidFill>
              </a:rPr>
              <a:t>. </a:t>
            </a:r>
            <a:r>
              <a:rPr lang="en" sz="1300">
                <a:solidFill>
                  <a:schemeClr val="accent4"/>
                </a:solidFill>
              </a:rPr>
              <a:t>#More Strawberry</a:t>
            </a:r>
            <a:endParaRPr sz="13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4897850" y="2765250"/>
            <a:ext cx="40377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 fruit basket having (Banana:1.2), </a:t>
            </a:r>
            <a:r>
              <a:rPr lang="en" sz="1500">
                <a:solidFill>
                  <a:schemeClr val="dk1"/>
                </a:solidFill>
                <a:highlight>
                  <a:schemeClr val="accent6"/>
                </a:highlight>
              </a:rPr>
              <a:t>[grapes], </a:t>
            </a:r>
            <a:r>
              <a:rPr lang="en" sz="1500">
                <a:solidFill>
                  <a:schemeClr val="dk1"/>
                </a:solidFill>
              </a:rPr>
              <a:t>Oranges and </a:t>
            </a:r>
            <a:r>
              <a:rPr lang="en" sz="1500">
                <a:solidFill>
                  <a:schemeClr val="dk1"/>
                </a:solidFill>
              </a:rPr>
              <a:t>Strawberry</a:t>
            </a:r>
            <a:r>
              <a:rPr lang="en" sz="1500">
                <a:solidFill>
                  <a:schemeClr val="dk1"/>
                </a:solidFill>
              </a:rPr>
              <a:t>.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accent4"/>
                </a:solidFill>
              </a:rPr>
              <a:t>#Less grapes, more banana</a:t>
            </a:r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162" y="1196825"/>
            <a:ext cx="1755064" cy="17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501" y="1202513"/>
            <a:ext cx="1663023" cy="16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476" y="3445050"/>
            <a:ext cx="1755074" cy="174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4447" y="3373924"/>
            <a:ext cx="1755074" cy="176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Prompt Editing and Blending for Stable Diffusion.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159300" y="530600"/>
            <a:ext cx="81300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Prompt Blending is the concept, where we can </a:t>
            </a:r>
            <a:r>
              <a:rPr b="1" i="1" lang="en" sz="1500">
                <a:solidFill>
                  <a:schemeClr val="accent4"/>
                </a:solidFill>
              </a:rPr>
              <a:t>switch the </a:t>
            </a:r>
            <a:r>
              <a:rPr b="1" i="1" lang="en" sz="1500">
                <a:solidFill>
                  <a:schemeClr val="accent4"/>
                </a:solidFill>
              </a:rPr>
              <a:t>concept</a:t>
            </a:r>
            <a:r>
              <a:rPr b="1" i="1" lang="en" sz="1500">
                <a:solidFill>
                  <a:schemeClr val="accent4"/>
                </a:solidFill>
              </a:rPr>
              <a:t> at particular time</a:t>
            </a:r>
            <a:r>
              <a:rPr lang="en" sz="1500"/>
              <a:t> during out Reverse Diffusion Process.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is useful to experiment with ideas and creativity is only </a:t>
            </a:r>
            <a:r>
              <a:rPr lang="en" sz="1500"/>
              <a:t>limited</a:t>
            </a:r>
            <a:r>
              <a:rPr lang="en" sz="1500"/>
              <a:t> by imagination.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93" name="Google Shape;293;p35"/>
          <p:cNvSpPr txBox="1"/>
          <p:nvPr/>
        </p:nvSpPr>
        <p:spPr>
          <a:xfrm>
            <a:off x="319425" y="1268475"/>
            <a:ext cx="2473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highlight>
                  <a:schemeClr val="accent6"/>
                </a:highlight>
              </a:rPr>
              <a:t>frog</a:t>
            </a:r>
            <a:r>
              <a:rPr lang="en"/>
              <a:t> on the leaf in the forest</a:t>
            </a:r>
            <a:endParaRPr/>
          </a:p>
        </p:txBody>
      </p:sp>
      <p:sp>
        <p:nvSpPr>
          <p:cNvPr id="294" name="Google Shape;294;p35"/>
          <p:cNvSpPr txBox="1"/>
          <p:nvPr/>
        </p:nvSpPr>
        <p:spPr>
          <a:xfrm>
            <a:off x="6047950" y="1192275"/>
            <a:ext cx="33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</a:rPr>
              <a:t>[frog:turtle:0.5] </a:t>
            </a:r>
            <a:r>
              <a:rPr lang="en"/>
              <a:t>on the leaf in the forest</a:t>
            </a:r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3047725" y="1268475"/>
            <a:ext cx="2633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highlight>
                  <a:schemeClr val="accent6"/>
                </a:highlight>
              </a:rPr>
              <a:t>turtle</a:t>
            </a:r>
            <a:r>
              <a:rPr lang="en"/>
              <a:t> on the leaf in the forest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342" y="1841175"/>
            <a:ext cx="2400701" cy="24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433" y="1898650"/>
            <a:ext cx="2503693" cy="244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4952" y="1767975"/>
            <a:ext cx="2473499" cy="24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851800" y="4488275"/>
            <a:ext cx="75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Here, 0.5 values tells to switch the prompt after 50% steps  of Diffusion </a:t>
            </a:r>
            <a:r>
              <a:rPr b="1" i="1" lang="en">
                <a:solidFill>
                  <a:schemeClr val="accent4"/>
                </a:solidFill>
              </a:rPr>
              <a:t>Iteration</a:t>
            </a:r>
            <a:r>
              <a:rPr b="1" i="1" lang="en">
                <a:solidFill>
                  <a:schemeClr val="accent4"/>
                </a:solidFill>
              </a:rPr>
              <a:t>. </a:t>
            </a:r>
            <a:endParaRPr b="1" i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Prompt Editing and Blending for Stable Diffusion.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159300" y="530600"/>
            <a:ext cx="81300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Another way of </a:t>
            </a:r>
            <a:r>
              <a:rPr lang="en" sz="1500"/>
              <a:t>Prompt Blending Where we do not </a:t>
            </a:r>
            <a:r>
              <a:rPr lang="en" sz="1500"/>
              <a:t>decide</a:t>
            </a:r>
            <a:r>
              <a:rPr lang="en" sz="1500"/>
              <a:t> after what fraction of steps switch the prompt is:</a:t>
            </a:r>
            <a:br>
              <a:rPr lang="en" sz="1500"/>
            </a:br>
            <a:r>
              <a:rPr lang="en" sz="1500"/>
              <a:t>		</a:t>
            </a:r>
            <a:r>
              <a:rPr b="1" i="1" lang="en" sz="1500">
                <a:solidFill>
                  <a:schemeClr val="accent4"/>
                </a:solidFill>
              </a:rPr>
              <a:t>Switch</a:t>
            </a:r>
            <a:r>
              <a:rPr b="1" i="1" lang="en" sz="1500">
                <a:solidFill>
                  <a:schemeClr val="accent4"/>
                </a:solidFill>
              </a:rPr>
              <a:t> the prompt concept alternatively after each step.</a:t>
            </a:r>
            <a:endParaRPr b="1" i="1" sz="1500">
              <a:solidFill>
                <a:schemeClr val="accent4"/>
              </a:solidFill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740650" y="1478925"/>
            <a:ext cx="33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highlight>
                  <a:schemeClr val="accent6"/>
                </a:highlight>
              </a:rPr>
              <a:t>[frog|turtle]</a:t>
            </a:r>
            <a:r>
              <a:rPr lang="en"/>
              <a:t> on the leaf in the forest</a:t>
            </a:r>
            <a:endParaRPr/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026" y="1880000"/>
            <a:ext cx="2690175" cy="25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/>
        </p:nvSpPr>
        <p:spPr>
          <a:xfrm>
            <a:off x="4586550" y="1564350"/>
            <a:ext cx="3038700" cy="26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Frog and Turle keep switching in after each step.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way to simulate </a:t>
            </a:r>
            <a:r>
              <a:rPr lang="en"/>
              <a:t>alternate</a:t>
            </a:r>
            <a:r>
              <a:rPr lang="en"/>
              <a:t> blending is :</a:t>
            </a:r>
            <a:br>
              <a:rPr lang="en"/>
            </a:br>
            <a:r>
              <a:rPr b="1" i="1" lang="en">
                <a:solidFill>
                  <a:schemeClr val="dk1"/>
                </a:solidFill>
              </a:rPr>
              <a:t>AND</a:t>
            </a:r>
            <a:r>
              <a:rPr b="1" lang="en">
                <a:solidFill>
                  <a:schemeClr val="dk1"/>
                </a:solidFill>
              </a:rPr>
              <a:t> (in CAPS)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Ex. </a:t>
            </a:r>
            <a:br>
              <a:rPr b="1" lang="en">
                <a:solidFill>
                  <a:schemeClr val="accent4"/>
                </a:solidFill>
              </a:rPr>
            </a:br>
            <a:r>
              <a:rPr lang="en">
                <a:solidFill>
                  <a:schemeClr val="dk1"/>
                </a:solidFill>
              </a:rPr>
              <a:t>A 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</a:rPr>
              <a:t>frog AND turtle</a:t>
            </a:r>
            <a:r>
              <a:rPr lang="en">
                <a:solidFill>
                  <a:schemeClr val="dk1"/>
                </a:solidFill>
              </a:rPr>
              <a:t> on the leaf in the forest</a:t>
            </a:r>
            <a:endParaRPr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/>
        </p:nvSpPr>
        <p:spPr>
          <a:xfrm>
            <a:off x="116350" y="167525"/>
            <a:ext cx="599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74747"/>
                </a:solidFill>
                <a:highlight>
                  <a:srgbClr val="FFFEFE"/>
                </a:highlight>
              </a:rPr>
              <a:t>Using the XYZ Plots in Stable Diffusion WebUI</a:t>
            </a:r>
            <a:endParaRPr b="1" sz="1700">
              <a:solidFill>
                <a:srgbClr val="474747"/>
              </a:solidFill>
              <a:highlight>
                <a:srgbClr val="FFFEFE"/>
              </a:highlight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387900" y="835400"/>
            <a:ext cx="81708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XYZ Plot in Stable Diffusion is a technique to: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4"/>
                </a:solidFill>
              </a:rPr>
              <a:t>Compare</a:t>
            </a:r>
            <a:r>
              <a:rPr b="1" i="1" lang="en" sz="1500">
                <a:solidFill>
                  <a:schemeClr val="accent4"/>
                </a:solidFill>
              </a:rPr>
              <a:t> and contrast 3 set of Stable Diffusion </a:t>
            </a:r>
            <a:r>
              <a:rPr b="1" lang="en" sz="1500">
                <a:solidFill>
                  <a:schemeClr val="accent4"/>
                </a:solidFill>
              </a:rPr>
              <a:t>Parameters</a:t>
            </a:r>
            <a:endParaRPr b="1"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is </a:t>
            </a:r>
            <a:r>
              <a:rPr b="1" i="1" lang="en" sz="1500">
                <a:solidFill>
                  <a:schemeClr val="accent4"/>
                </a:solidFill>
              </a:rPr>
              <a:t>not just about Prompt,</a:t>
            </a:r>
            <a:r>
              <a:rPr lang="en" sz="1500"/>
              <a:t> it is more about Stable Diffusion parameters. </a:t>
            </a:r>
            <a:br>
              <a:rPr lang="en" sz="1500"/>
            </a:br>
            <a:endParaRPr sz="1500"/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50" y="2008825"/>
            <a:ext cx="5660303" cy="18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546250" y="4080225"/>
            <a:ext cx="7281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Prompt</a:t>
            </a:r>
            <a:r>
              <a:rPr lang="en"/>
              <a:t>: </a:t>
            </a:r>
            <a:r>
              <a:rPr i="1" lang="en"/>
              <a:t>dark and gloomy, 8k, a closeup photo of Joker with flames in background, life like texture, dynamic composition, Fuji film XT2, 85 mm, F1.2, 1/80 shutter speed, bokeh, high contrast</a:t>
            </a:r>
            <a:endParaRPr i="1"/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499" y="2075678"/>
            <a:ext cx="602650" cy="189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874" y="2075675"/>
            <a:ext cx="2059850" cy="17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/>
          <p:nvPr/>
        </p:nvSpPr>
        <p:spPr>
          <a:xfrm>
            <a:off x="116350" y="167525"/>
            <a:ext cx="599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SemiBold"/>
                <a:ea typeface="Poppins SemiBold"/>
                <a:cs typeface="Poppins SemiBold"/>
                <a:sym typeface="Poppins SemiBold"/>
              </a:rPr>
              <a:t>DreamStudio Demo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3" name="Google Shape;333;p38"/>
          <p:cNvSpPr txBox="1"/>
          <p:nvPr/>
        </p:nvSpPr>
        <p:spPr>
          <a:xfrm>
            <a:off x="229325" y="795925"/>
            <a:ext cx="42507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Login to use free Credit or enter payments details: </a:t>
            </a:r>
            <a:br>
              <a:rPr lang="en" sz="1500"/>
            </a:br>
            <a:r>
              <a:rPr lang="en" sz="1500" u="sng">
                <a:solidFill>
                  <a:schemeClr val="hlink"/>
                </a:solidFill>
                <a:hlinkClick r:id="rId4"/>
              </a:rPr>
              <a:t>https://dreamstudio.ai/generate</a:t>
            </a:r>
            <a:r>
              <a:rPr lang="en" sz="1500"/>
              <a:t>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Very Easy to use, Great Quality.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take Very Detailed Prompts. More Dreamy and Traditional Looks in potos generated.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Lets you control and reuse parameter to very easily control the generation Process.</a:t>
            </a:r>
            <a:endParaRPr sz="1500"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841" y="863550"/>
            <a:ext cx="400130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9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Questions?</a:t>
            </a:r>
            <a:endParaRPr sz="2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4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51" name="Google Shape;35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0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sz="5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So Much of Diffusion: Feeling Fused?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44925" y="950675"/>
            <a:ext cx="42597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Equipped with lots of </a:t>
            </a:r>
            <a:r>
              <a:rPr lang="en" sz="1500"/>
              <a:t>concepts</a:t>
            </a:r>
            <a:r>
              <a:rPr lang="en" sz="1500"/>
              <a:t>, but what now?</a:t>
            </a:r>
            <a:br>
              <a:rPr lang="en" sz="1500"/>
            </a:br>
            <a:br>
              <a:rPr lang="en" sz="1500"/>
            </a:br>
            <a:r>
              <a:rPr i="1" lang="en" sz="1500">
                <a:solidFill>
                  <a:schemeClr val="accent4"/>
                </a:solidFill>
              </a:rPr>
              <a:t>How to productize my knowledge?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i="1" lang="en" sz="1500">
                <a:solidFill>
                  <a:schemeClr val="accent4"/>
                </a:solidFill>
              </a:rPr>
              <a:t>What are the resources?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i="1" lang="en" sz="1500">
                <a:solidFill>
                  <a:schemeClr val="accent4"/>
                </a:solidFill>
              </a:rPr>
              <a:t>How to plan an Stable Diffusion Initiative?</a:t>
            </a:r>
            <a:br>
              <a:rPr b="1" lang="en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</a:t>
            </a:r>
            <a:r>
              <a:rPr lang="en" sz="1500">
                <a:solidFill>
                  <a:schemeClr val="dk1"/>
                </a:solidFill>
              </a:rPr>
              <a:t>nvisioning:  </a:t>
            </a:r>
            <a:r>
              <a:rPr lang="en" sz="1500">
                <a:solidFill>
                  <a:schemeClr val="dk1"/>
                </a:solidFill>
              </a:rPr>
              <a:t>Concept to Product. 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Do I need to remember All the Math? Yes and No!</a:t>
            </a:r>
            <a:br>
              <a:rPr b="1" lang="en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Reuse Code or Model Weights or both or None?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What are Concrete Steps?</a:t>
            </a:r>
            <a:br>
              <a:rPr b="1" lang="en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930" y="865162"/>
            <a:ext cx="2625145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Train or Fine Tune?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244925" y="950675"/>
            <a:ext cx="52179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2 Options:</a:t>
            </a:r>
            <a:br>
              <a:rPr lang="en" sz="1500"/>
            </a:br>
            <a:r>
              <a:rPr lang="en" sz="1500"/>
              <a:t>	</a:t>
            </a:r>
            <a:r>
              <a:rPr i="1" lang="en" sz="1500">
                <a:solidFill>
                  <a:schemeClr val="accent4"/>
                </a:solidFill>
              </a:rPr>
              <a:t>Train: From Scratch, </a:t>
            </a:r>
            <a:br>
              <a:rPr i="1" lang="en" sz="1500">
                <a:solidFill>
                  <a:schemeClr val="accent4"/>
                </a:solidFill>
              </a:rPr>
            </a:br>
            <a:r>
              <a:rPr i="1" lang="en" sz="1500">
                <a:solidFill>
                  <a:schemeClr val="accent4"/>
                </a:solidFill>
              </a:rPr>
              <a:t>	Fine-Tune: Foundational Model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i="1" lang="en" sz="1500">
                <a:solidFill>
                  <a:schemeClr val="accent1"/>
                </a:solidFill>
              </a:rPr>
              <a:t>So</a:t>
            </a:r>
            <a:r>
              <a:rPr lang="en" sz="1500"/>
              <a:t>? Well, it depends, Answer is:  Yes and No!</a:t>
            </a:r>
            <a:br>
              <a:rPr b="1" lang="en" sz="1500">
                <a:solidFill>
                  <a:schemeClr val="dk1"/>
                </a:solidFill>
              </a:rPr>
            </a:br>
            <a:r>
              <a:rPr b="1" lang="en" sz="1500">
                <a:solidFill>
                  <a:schemeClr val="dk1"/>
                </a:solidFill>
              </a:rPr>
              <a:t>	</a:t>
            </a:r>
            <a:r>
              <a:rPr b="1" lang="en" sz="1500">
                <a:solidFill>
                  <a:schemeClr val="accent4"/>
                </a:solidFill>
              </a:rPr>
              <a:t>Yes</a:t>
            </a:r>
            <a:r>
              <a:rPr b="1" lang="en" sz="1500">
                <a:solidFill>
                  <a:schemeClr val="dk1"/>
                </a:solidFill>
              </a:rPr>
              <a:t>: </a:t>
            </a:r>
            <a:r>
              <a:rPr lang="en" sz="1500">
                <a:solidFill>
                  <a:schemeClr val="dk1"/>
                </a:solidFill>
              </a:rPr>
              <a:t>if you are forced to by factors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	</a:t>
            </a:r>
            <a:r>
              <a:rPr b="1" i="1" lang="en" sz="1500">
                <a:solidFill>
                  <a:schemeClr val="accent4"/>
                </a:solidFill>
              </a:rPr>
              <a:t>No</a:t>
            </a:r>
            <a:r>
              <a:rPr lang="en" sz="1500">
                <a:solidFill>
                  <a:schemeClr val="dk1"/>
                </a:solidFill>
              </a:rPr>
              <a:t>: Almost Always, Fine-Tune!</a:t>
            </a:r>
            <a:r>
              <a:rPr b="1" lang="en" sz="1500">
                <a:solidFill>
                  <a:schemeClr val="dk1"/>
                </a:solidFill>
              </a:rPr>
              <a:t>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i="1" lang="en" sz="1500">
                <a:solidFill>
                  <a:schemeClr val="accent1"/>
                </a:solidFill>
              </a:rPr>
              <a:t>Factors</a:t>
            </a:r>
            <a:r>
              <a:rPr lang="en" sz="1500">
                <a:solidFill>
                  <a:schemeClr val="dk1"/>
                </a:solidFill>
              </a:rPr>
              <a:t>, which might force you to train from scratch: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Text Prompts need to be very specialized.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Need to create new and original concepts in images. E.g.</a:t>
            </a:r>
            <a:r>
              <a:rPr i="1" lang="en" sz="1500">
                <a:solidFill>
                  <a:schemeClr val="dk1"/>
                </a:solidFill>
              </a:rPr>
              <a:t> All Possible Types of lesions in X-Ray Images.</a:t>
            </a:r>
            <a:r>
              <a:rPr lang="en" sz="1500">
                <a:solidFill>
                  <a:schemeClr val="dk1"/>
                </a:solidFill>
              </a:rPr>
              <a:t> 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Not so favorable Copyright or Compliance of foundation models.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Not enough resources like: Money, Time, Human Capital for Evaluation etc. 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455" y="883075"/>
            <a:ext cx="2758297" cy="39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Tools and Considerations to Train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244925" y="645875"/>
            <a:ext cx="43272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decided to train from scratch, then tricks to attain it is: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Plan to </a:t>
            </a:r>
            <a:r>
              <a:rPr lang="en" sz="1500"/>
              <a:t>acquire</a:t>
            </a:r>
            <a:r>
              <a:rPr lang="en" sz="1500"/>
              <a:t> </a:t>
            </a:r>
            <a:r>
              <a:rPr i="1" lang="en" sz="1500">
                <a:solidFill>
                  <a:schemeClr val="accent4"/>
                </a:solidFill>
              </a:rPr>
              <a:t>large dataset</a:t>
            </a:r>
            <a:r>
              <a:rPr lang="en" sz="1500"/>
              <a:t> of interest. Most challenging part! Data Augmentations viable?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Plan to </a:t>
            </a:r>
            <a:r>
              <a:rPr lang="en" sz="1500"/>
              <a:t>avail</a:t>
            </a:r>
            <a:r>
              <a:rPr lang="en" sz="1500"/>
              <a:t> the required capacities, </a:t>
            </a:r>
            <a:r>
              <a:rPr i="1" lang="en" sz="1500">
                <a:solidFill>
                  <a:schemeClr val="accent4"/>
                </a:solidFill>
              </a:rPr>
              <a:t>only limited GPUs available</a:t>
            </a:r>
            <a:r>
              <a:rPr lang="en" sz="1500"/>
              <a:t> on this planet!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Plan to </a:t>
            </a:r>
            <a:r>
              <a:rPr lang="en" sz="1500"/>
              <a:t>avail </a:t>
            </a:r>
            <a:r>
              <a:rPr i="1" lang="en" sz="1500">
                <a:solidFill>
                  <a:schemeClr val="accent4"/>
                </a:solidFill>
              </a:rPr>
              <a:t>significant funding </a:t>
            </a:r>
            <a:r>
              <a:rPr lang="en" sz="1500"/>
              <a:t>with room to play.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While training, considerations are: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i="1" lang="en" sz="1500">
                <a:solidFill>
                  <a:schemeClr val="accent4"/>
                </a:solidFill>
              </a:rPr>
              <a:t>Distributed Computing</a:t>
            </a:r>
            <a:r>
              <a:rPr lang="en" sz="1500"/>
              <a:t>: 100s of GPUs, if not 1000s to do whole thing from scratch.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i="1" lang="en" sz="1500">
                <a:solidFill>
                  <a:schemeClr val="accent4"/>
                </a:solidFill>
              </a:rPr>
              <a:t>Data Parallelism</a:t>
            </a:r>
            <a:r>
              <a:rPr lang="en" sz="1500"/>
              <a:t>: Each device processes a different mini-batch of data.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i="1" lang="en" sz="1500">
                <a:solidFill>
                  <a:schemeClr val="accent4"/>
                </a:solidFill>
              </a:rPr>
              <a:t>Mixed Precision Training</a:t>
            </a:r>
            <a:r>
              <a:rPr lang="en" sz="1500"/>
              <a:t>: A technique that uses a combination of lower and higher precision floating-point numbers, which can significantly reduce the training time.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2" name="Google Shape;102;p17"/>
          <p:cNvSpPr txBox="1"/>
          <p:nvPr/>
        </p:nvSpPr>
        <p:spPr>
          <a:xfrm>
            <a:off x="4897800" y="786275"/>
            <a:ext cx="4037700" cy="4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accent4"/>
                </a:solidFill>
              </a:rPr>
              <a:t>Gradient Accumulation</a:t>
            </a:r>
            <a:r>
              <a:rPr lang="en" sz="1500">
                <a:solidFill>
                  <a:schemeClr val="dk1"/>
                </a:solidFill>
              </a:rPr>
              <a:t>: If model does not fit entirely in memory, Accumulate gradients over multiple mini-batches before performing a single update.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i="1" lang="en" sz="1500">
                <a:solidFill>
                  <a:schemeClr val="accent4"/>
                </a:solidFill>
              </a:rPr>
              <a:t>Large Batch Training</a:t>
            </a:r>
            <a:r>
              <a:rPr lang="en" sz="1500">
                <a:solidFill>
                  <a:schemeClr val="dk1"/>
                </a:solidFill>
              </a:rPr>
              <a:t>: Consider using large batch training techniques like LAMB (Large Batch Adam) or LARS (Layer-wise Adaptive Rate Scaling) to enable training with larger batch sizes while maintaining stability.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Plus all other Deep Learning Techniques like: </a:t>
            </a:r>
            <a:r>
              <a:rPr i="1" lang="en" sz="1500">
                <a:solidFill>
                  <a:schemeClr val="accent4"/>
                </a:solidFill>
              </a:rPr>
              <a:t>Gradient Clipping, Distributed Batch Normalization, Checkpointing</a:t>
            </a:r>
            <a:endParaRPr i="1"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116350" y="15125"/>
            <a:ext cx="623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Ethics: A Word Before Everything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44925" y="645875"/>
            <a:ext cx="5685000" cy="4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Stable Diffusion has potential to use for</a:t>
            </a:r>
            <a:r>
              <a:rPr i="1" lang="en">
                <a:solidFill>
                  <a:schemeClr val="accent4"/>
                </a:solidFill>
              </a:rPr>
              <a:t> </a:t>
            </a:r>
            <a:r>
              <a:rPr b="1" i="1" lang="en">
                <a:solidFill>
                  <a:schemeClr val="accent4"/>
                </a:solidFill>
              </a:rPr>
              <a:t>a lot of good, but much more bad!</a:t>
            </a:r>
            <a:r>
              <a:rPr b="1" lang="en"/>
              <a:t> </a:t>
            </a:r>
            <a:r>
              <a:rPr lang="en">
                <a:solidFill>
                  <a:schemeClr val="dk1"/>
                </a:solidFill>
              </a:rPr>
              <a:t>Few issue 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Bias</a:t>
            </a:r>
            <a:r>
              <a:rPr lang="en"/>
              <a:t>:  Stable Diffusion is likely to reflect the biases of data, which comes from biased society. This is why it is important to </a:t>
            </a:r>
            <a:r>
              <a:rPr i="1" lang="en">
                <a:solidFill>
                  <a:schemeClr val="accent4"/>
                </a:solidFill>
              </a:rPr>
              <a:t>use a diverse dataset </a:t>
            </a:r>
            <a:r>
              <a:rPr lang="en"/>
              <a:t>when training Stable Diffusion.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Privacy</a:t>
            </a:r>
            <a:r>
              <a:rPr lang="en"/>
              <a:t>: A very realistic Image generator, which can do conceptual </a:t>
            </a:r>
            <a:r>
              <a:rPr lang="en"/>
              <a:t>modification</a:t>
            </a:r>
            <a:r>
              <a:rPr lang="en"/>
              <a:t>. SD models can be used to impersonate real people.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Misinformation</a:t>
            </a:r>
            <a:r>
              <a:rPr lang="en"/>
              <a:t>: Stable Diffusion can be used to generate images that are misleading or false. Could be used to spread misinformation or to create propaganda.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Tips for using Stable Diffusion ethically: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Be aware o</a:t>
            </a:r>
            <a:r>
              <a:rPr lang="en">
                <a:solidFill>
                  <a:schemeClr val="accent4"/>
                </a:solidFill>
              </a:rPr>
              <a:t>f </a:t>
            </a:r>
            <a:r>
              <a:rPr lang="en"/>
              <a:t>the biases in the dataset. For a pre-trained model, Get the model's data card to analyze.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4"/>
                </a:solidFill>
              </a:rPr>
              <a:t>Use a diverse dataset. </a:t>
            </a:r>
            <a:r>
              <a:rPr lang="en"/>
              <a:t>If you are training your own model, then it is important to use a diverse dataset. Diversity sould be for target use-cases.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accent4"/>
                </a:solidFill>
              </a:rPr>
              <a:t>Imagine</a:t>
            </a:r>
            <a:r>
              <a:rPr lang="en"/>
              <a:t> The bad use-cases: Mandate the guard rails for bad use cases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Educate others</a:t>
            </a:r>
            <a:r>
              <a:rPr lang="en"/>
              <a:t>: Images and Videos say nothing in today’s  world.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025" y="817550"/>
            <a:ext cx="3062319" cy="39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116350" y="15125"/>
            <a:ext cx="623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Ethics: An Example 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1" name="Google Shape;121;p19" title="SD_Bia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4475" y="648600"/>
            <a:ext cx="5887350" cy="44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63075" y="870850"/>
            <a:ext cx="23766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Drug Dealers: Mostly Spanish and African Looking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Terrorists: Mostly Middle Eastern looking men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Prison Inmates are mostly African and brown skinned.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These are extreme degree of biased results. </a:t>
            </a:r>
            <a:endParaRPr b="1" i="1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16350" y="15125"/>
            <a:ext cx="623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Stability.AI: Champion of Open Source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244925" y="645875"/>
            <a:ext cx="84531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b="1" i="1" lang="en">
                <a:solidFill>
                  <a:schemeClr val="dk1"/>
                </a:solidFill>
              </a:rPr>
              <a:t>Dedicated</a:t>
            </a:r>
            <a:r>
              <a:rPr lang="en">
                <a:solidFill>
                  <a:schemeClr val="dk1"/>
                </a:solidFill>
              </a:rPr>
              <a:t> to open source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generative AI. They have released several open source models and tools.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b="1" i="1" lang="en"/>
              <a:t>Committed</a:t>
            </a:r>
            <a:r>
              <a:rPr lang="en"/>
              <a:t> to making generative AI technology accessible to everyone: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i="1" lang="en">
                <a:solidFill>
                  <a:schemeClr val="accent4"/>
                </a:solidFill>
              </a:rPr>
              <a:t>releases under the CC BY-SA 4.0 license, which means that they can be freely used, modified, and shared.</a:t>
            </a:r>
            <a:endParaRPr b="1" i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b="1" i="1" lang="en"/>
              <a:t>Strong advocate </a:t>
            </a:r>
            <a:r>
              <a:rPr lang="en"/>
              <a:t>for the responsible use of generative AI.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303050" y="2226000"/>
            <a:ext cx="8394900" cy="24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Main Stability.AI's contributions to open source generative AI: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</a:t>
            </a:r>
            <a:r>
              <a:rPr b="1" i="1" lang="en">
                <a:solidFill>
                  <a:schemeClr val="accent4"/>
                </a:solidFill>
              </a:rPr>
              <a:t>Stable Diffusion</a:t>
            </a:r>
            <a:r>
              <a:rPr lang="en">
                <a:solidFill>
                  <a:schemeClr val="dk1"/>
                </a:solidFill>
              </a:rPr>
              <a:t>: First and one of the most popular open source generative AI models, and it has been used to create a wide variety of images, including realistic portraits, fantasy landscapes, and abstract art.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https://github.com/Stability-AI/StableDiffusion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</a:t>
            </a:r>
            <a:r>
              <a:rPr b="1" i="1" lang="en">
                <a:solidFill>
                  <a:schemeClr val="accent4"/>
                </a:solidFill>
              </a:rPr>
              <a:t>StableLM</a:t>
            </a:r>
            <a:r>
              <a:rPr lang="en">
                <a:solidFill>
                  <a:schemeClr val="dk1"/>
                </a:solidFill>
              </a:rPr>
              <a:t>: Suite of small and efficient language models that can be used for a variety of tasks, including text generation, machine translation, and question answering.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https://github.com/Stability-AI/StableLM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</a:t>
            </a:r>
            <a:r>
              <a:rPr b="1" i="1" lang="en">
                <a:solidFill>
                  <a:schemeClr val="accent4"/>
                </a:solidFill>
              </a:rPr>
              <a:t>StableVicuna</a:t>
            </a:r>
            <a:r>
              <a:rPr lang="en">
                <a:solidFill>
                  <a:schemeClr val="dk1"/>
                </a:solidFill>
              </a:rPr>
              <a:t>: StableVicuna is an open source RLHF chatbot that can be used to interact with humans in a natural way. StableVicuna is trained on a large dataset of human conversations, and it can be used to answer questions, provide information, and even generate creative content.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075" y="1752850"/>
            <a:ext cx="3115475" cy="7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DreamStudio and StableStudio: Blessings of Stable Diffusion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229325" y="1100725"/>
            <a:ext cx="8603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you want to consume tools provided by Stability.ai: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Basic Text to Image: (No Code Option) - Runs on public CPU - Very Slow!</a:t>
            </a:r>
            <a:br>
              <a:rPr lang="en" sz="1500"/>
            </a:br>
            <a:r>
              <a:rPr lang="en" sz="1500" u="sng">
                <a:solidFill>
                  <a:schemeClr val="hlink"/>
                </a:solidFill>
                <a:hlinkClick r:id="rId4"/>
              </a:rPr>
              <a:t>https://huggingface.co/spaces/stabilityai/stable-diffusion</a:t>
            </a:r>
            <a:r>
              <a:rPr lang="en" sz="1500"/>
              <a:t>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Hugging Face</a:t>
            </a:r>
            <a:r>
              <a:rPr lang="en" sz="1500"/>
              <a:t> </a:t>
            </a:r>
            <a:r>
              <a:rPr b="1" i="1" lang="en" sz="1500">
                <a:solidFill>
                  <a:schemeClr val="accent4"/>
                </a:solidFill>
              </a:rPr>
              <a:t>diffusers</a:t>
            </a:r>
            <a:r>
              <a:rPr lang="en" sz="1500"/>
              <a:t> library: (Write Python Code) - Run on own GPU setup.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</a:t>
            </a:r>
            <a:r>
              <a:rPr b="1" lang="en" sz="1500">
                <a:solidFill>
                  <a:schemeClr val="accent4"/>
                </a:solidFill>
              </a:rPr>
              <a:t>DreamStudio</a:t>
            </a:r>
            <a:r>
              <a:rPr lang="en" sz="1500"/>
              <a:t>: StabilityAI’s paid Image Generation platform. </a:t>
            </a:r>
            <a:br>
              <a:rPr lang="en" sz="1500"/>
            </a:br>
            <a:r>
              <a:rPr lang="en" sz="1500" u="sng">
                <a:solidFill>
                  <a:schemeClr val="hlink"/>
                </a:solidFill>
                <a:hlinkClick r:id="rId5"/>
              </a:rPr>
              <a:t>https://dreamstudio.ai/</a:t>
            </a:r>
            <a:r>
              <a:rPr lang="en" sz="1500"/>
              <a:t> 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accent4"/>
                </a:solidFill>
              </a:rPr>
              <a:t>StableStudio</a:t>
            </a:r>
            <a:r>
              <a:rPr lang="en" sz="1500"/>
              <a:t>: </a:t>
            </a:r>
            <a:r>
              <a:rPr lang="en" sz="1500">
                <a:solidFill>
                  <a:schemeClr val="dk1"/>
                </a:solidFill>
              </a:rPr>
              <a:t>StabilityAI’s Open Source Image Generation tool.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Exactly like DreamStudio, But will have to run on own infrastructure.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Stable Diffusion WebUI </a:t>
            </a:r>
            <a:r>
              <a:rPr lang="en" sz="1500">
                <a:solidFill>
                  <a:schemeClr val="dk1"/>
                </a:solidFill>
              </a:rPr>
              <a:t>by Automatic1111: Best of both world. 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 u="sng">
                <a:solidFill>
                  <a:schemeClr val="hlink"/>
                </a:solidFill>
                <a:hlinkClick r:id="rId6"/>
              </a:rPr>
              <a:t>https://github.com/AUTOMATIC1111/stable-diffusion-webui</a:t>
            </a:r>
            <a:r>
              <a:rPr lang="en" sz="1500">
                <a:solidFill>
                  <a:schemeClr val="dk1"/>
                </a:solidFill>
              </a:rPr>
              <a:t> 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Build on open source and lets you customize the code as per need.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3" name="Google Shape;143;p21"/>
          <p:cNvSpPr/>
          <p:nvPr/>
        </p:nvSpPr>
        <p:spPr>
          <a:xfrm>
            <a:off x="511633" y="4093564"/>
            <a:ext cx="2619725" cy="349250"/>
          </a:xfrm>
          <a:custGeom>
            <a:rect b="b" l="l" r="r" t="t"/>
            <a:pathLst>
              <a:path extrusionOk="0" h="13970" w="104789">
                <a:moveTo>
                  <a:pt x="45385" y="1373"/>
                </a:moveTo>
                <a:cubicBezTo>
                  <a:pt x="31134" y="1428"/>
                  <a:pt x="15299" y="-810"/>
                  <a:pt x="9020" y="1046"/>
                </a:cubicBezTo>
                <a:cubicBezTo>
                  <a:pt x="2741" y="2903"/>
                  <a:pt x="-6923" y="10601"/>
                  <a:pt x="7710" y="12512"/>
                </a:cubicBezTo>
                <a:cubicBezTo>
                  <a:pt x="22343" y="14423"/>
                  <a:pt x="82351" y="14478"/>
                  <a:pt x="96820" y="12512"/>
                </a:cubicBezTo>
                <a:cubicBezTo>
                  <a:pt x="111290" y="10546"/>
                  <a:pt x="103100" y="2575"/>
                  <a:pt x="94527" y="718"/>
                </a:cubicBezTo>
                <a:cubicBezTo>
                  <a:pt x="85955" y="-1138"/>
                  <a:pt x="59636" y="1318"/>
                  <a:pt x="45385" y="1373"/>
                </a:cubicBezTo>
                <a:close/>
              </a:path>
            </a:pathLst>
          </a:cu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Google Shape;144;p21"/>
          <p:cNvSpPr/>
          <p:nvPr/>
        </p:nvSpPr>
        <p:spPr>
          <a:xfrm rot="1072177">
            <a:off x="6429206" y="3474135"/>
            <a:ext cx="2133941" cy="1375136"/>
          </a:xfrm>
          <a:prstGeom prst="irregularSeal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6967875" y="3848225"/>
            <a:ext cx="1056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use this!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